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BCDCA-E2E0-4C5A-9039-FE850115DA6E}" type="datetimeFigureOut">
              <a:rPr lang="ru-RU" smtClean="0"/>
              <a:pPr/>
              <a:t>12.05.2018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141FD-836A-45AB-B874-68669C141C4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4.gif"/><Relationship Id="rId7" Type="http://schemas.openxmlformats.org/officeDocument/2006/relationships/image" Target="../media/image6.gif"/><Relationship Id="rId12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0.gif"/><Relationship Id="rId5" Type="http://schemas.openxmlformats.org/officeDocument/2006/relationships/image" Target="../media/image15.gif"/><Relationship Id="rId10" Type="http://schemas.openxmlformats.org/officeDocument/2006/relationships/image" Target="../media/image19.gif"/><Relationship Id="rId4" Type="http://schemas.openxmlformats.org/officeDocument/2006/relationships/image" Target="../media/image11.gif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«В гости к </a:t>
            </a:r>
            <a:r>
              <a:rPr lang="ru-RU" b="1" dirty="0" smtClean="0">
                <a:solidFill>
                  <a:srgbClr val="FF0000"/>
                </a:solidFill>
              </a:rPr>
              <a:t>фее </a:t>
            </a:r>
            <a:r>
              <a:rPr lang="ru-RU" b="1" dirty="0">
                <a:solidFill>
                  <a:srgbClr val="FF0000"/>
                </a:solidFill>
              </a:rPr>
              <a:t>Природы</a:t>
            </a:r>
            <a:r>
              <a:rPr lang="ru-RU" b="1" dirty="0" smtClean="0">
                <a:solidFill>
                  <a:srgbClr val="FF0000"/>
                </a:solidFill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861048"/>
            <a:ext cx="6400800" cy="1752600"/>
          </a:xfrm>
          <a:solidFill>
            <a:srgbClr val="92D050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Конспект занятия для детей старшего дошкольного возраста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7" name="Солнце 6"/>
          <p:cNvSpPr/>
          <p:nvPr/>
        </p:nvSpPr>
        <p:spPr>
          <a:xfrm>
            <a:off x="1187624" y="260648"/>
            <a:ext cx="2066528" cy="1706488"/>
          </a:xfrm>
          <a:prstGeom prst="sun">
            <a:avLst>
              <a:gd name="adj" fmla="val 30199"/>
            </a:avLst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Солнце 7"/>
          <p:cNvSpPr/>
          <p:nvPr/>
        </p:nvSpPr>
        <p:spPr>
          <a:xfrm>
            <a:off x="5652120" y="5733256"/>
            <a:ext cx="914400" cy="720080"/>
          </a:xfrm>
          <a:prstGeom prst="sun">
            <a:avLst>
              <a:gd name="adj" fmla="val 32692"/>
            </a:avLst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 descr="https://cs9.livemaster.ru/storage/70/1a/991e6f64268679dd16e406f731t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04664"/>
            <a:ext cx="1181100" cy="14478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723902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4.Зелёный лепесток.  Игра «Чей домик?»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332656"/>
            <a:ext cx="5111750" cy="5853113"/>
          </a:xfrm>
          <a:solidFill>
            <a:srgbClr val="00B05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Фея Природы: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А сейчас, ребята, вам надо найти (животным, птицам, насекомым) к</a:t>
            </a:r>
            <a:r>
              <a:rPr lang="ru-RU" sz="2000" b="1" dirty="0" smtClean="0">
                <a:solidFill>
                  <a:srgbClr val="002060"/>
                </a:solidFill>
              </a:rPr>
              <a:t>аждому свой домик.</a:t>
            </a:r>
          </a:p>
          <a:p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56992"/>
            <a:ext cx="3008313" cy="2769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1115616" y="548680"/>
            <a:ext cx="1296144" cy="986408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0" descr="http://miranimacii.ru/_ph/6/9303089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1712" y="3645024"/>
            <a:ext cx="2592288" cy="2615331"/>
          </a:xfrm>
          <a:prstGeom prst="rect">
            <a:avLst/>
          </a:prstGeom>
          <a:noFill/>
        </p:spPr>
      </p:pic>
      <p:pic>
        <p:nvPicPr>
          <p:cNvPr id="8" name="Picture 18" descr="http://miranimacii.ru/_ph/6/64033635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88640"/>
            <a:ext cx="1944216" cy="2566365"/>
          </a:xfrm>
          <a:prstGeom prst="rect">
            <a:avLst/>
          </a:prstGeom>
          <a:noFill/>
        </p:spPr>
      </p:pic>
      <p:pic>
        <p:nvPicPr>
          <p:cNvPr id="6146" name="Picture 2" descr="https://img1.picmix.com/output/stamp/thumb/5/2/1/5/165125_fb70e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836712"/>
            <a:ext cx="847725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2952328" cy="2592288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5. Белый лепесток.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«Как вы поступите?»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40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Фея Природы: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 вот здесь, ребята. Вопросы о том, как вести себя в лесу. Как вы поступите.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– Нашёл Лёша гнездо с яичками пеночки в траве. Маленькие яички ему очень понравились. Он их хотел взять домой. А пеночка кружилась над ними и кричала. Как правильно поступить Алёше?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– Дети пришли с воспитателем на лесную поляну. И в изумлении остановились: “Сколько цветов! Купава, ромашки, колокольчики. Давайте нарвём большие букеты цветов”, – предложили дети. А воспитатель сказала,…Что сказала воспитатель?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– В воскресенье я решила пойти к озеру. Передо мной по тропинке шли два мальчика. Вдруг они увидели в траве маленькую лягушку. Давай её возьмём к себе, чтобы она не заблудилась” – сказал один мальчик. “Не трогай её, лягушка сама найдёт дорогу” – сказал другой. Кто из мальчиков был прав?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– Однажды Серёжа с папой и мамой пошли к речке. “Дайте мне баночку, я наловлю рыбок”, – попросил Серёжа родителей. “Их нельзя ловить”, – сказал папа и объяснил почему. Что рассказал папа Серёже?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– Что обозначают эти знаки?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Не шуметь в лесу.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Не топтать грибы.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Не наступать на муравейники.</a:t>
            </a:r>
          </a:p>
          <a:p>
            <a:pPr lvl="0"/>
            <a:r>
              <a:rPr lang="ru-RU" b="1" dirty="0" smtClean="0">
                <a:solidFill>
                  <a:srgbClr val="002060"/>
                </a:solidFill>
              </a:rPr>
              <a:t>Не трогать птенцов.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Молодцы! Надо быть другом всему живому и правильно вести себя в лесу.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Что же на синем лепестке?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56992"/>
            <a:ext cx="3008313" cy="2769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1115616" y="548680"/>
            <a:ext cx="1296144" cy="986408"/>
          </a:xfrm>
          <a:prstGeom prst="wave">
            <a:avLst>
              <a:gd name="adj1" fmla="val 12500"/>
              <a:gd name="adj2" fmla="val -10000"/>
            </a:avLst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6" descr="http://miranimacii.ru/_ph/15/954930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5157192"/>
            <a:ext cx="1440160" cy="1397041"/>
          </a:xfrm>
          <a:prstGeom prst="rect">
            <a:avLst/>
          </a:prstGeom>
          <a:noFill/>
        </p:spPr>
      </p:pic>
      <p:pic>
        <p:nvPicPr>
          <p:cNvPr id="5122" name="Picture 2" descr="https://img1.picmix.com/output/stamp/thumb/5/2/1/5/165125_fb70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492896"/>
            <a:ext cx="847725" cy="762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008313" cy="2448272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6.Синий лепесток. Блиц - вопросы.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24302"/>
          </a:xfrm>
          <a:solidFill>
            <a:srgbClr val="00B05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r>
              <a:rPr lang="ru-RU" sz="6400" b="1" i="1" dirty="0" smtClean="0">
                <a:solidFill>
                  <a:srgbClr val="FF0000"/>
                </a:solidFill>
              </a:rPr>
              <a:t>Фея Природы:</a:t>
            </a:r>
            <a:endParaRPr lang="ru-RU" sz="6400" dirty="0" smtClean="0">
              <a:solidFill>
                <a:srgbClr val="FF0000"/>
              </a:solidFill>
            </a:endParaRPr>
          </a:p>
          <a:p>
            <a:r>
              <a:rPr lang="ru-RU" sz="6400" dirty="0" smtClean="0">
                <a:solidFill>
                  <a:srgbClr val="002060"/>
                </a:solidFill>
              </a:rPr>
              <a:t>“Отвечаем быстро.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Кто на себе дом носит? (Улитка)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Не птичка, а с крыльями. (Бабочка)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У какого зверя куст на голове? (Лось).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Кто шляпу носит, а здороваться не умеет? (Гриб)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Чем отличаются хищные птицы от других пернатых? (Очень зоркие глаза, клюв крючком, острые когти).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Для чего на водоёмах зимой делают проруби. (Рыбам не хватает воздуха, чтобы дышать).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Перечислите хвойные деревья. (Сосна, ель, кедр, лиственница, пихта).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Какие животные впадают в спячку? (Барсук, медведь, ёж, суслик, хомяк.)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Какие животные меняют на зиму окраску. (Заяц, белка).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У какого зверя глаза одновременно видят спереди, сбоку и даже сзади? (У зайца).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Какая птица не вьёт гнезда и не выводит птенцов? (Кукушка).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Какую птицу называют “лесным доктором? (Дятла).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Какое животное называют “кораблём пустыни» (Верблюд).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– Без чего не сможет расти растение? (свет, вода, тепло). Вы всё знаете, молодцы. </a:t>
            </a:r>
          </a:p>
          <a:p>
            <a:r>
              <a:rPr lang="ru-RU" sz="6400" dirty="0" smtClean="0">
                <a:solidFill>
                  <a:srgbClr val="002060"/>
                </a:solidFill>
              </a:rPr>
              <a:t>А теперь фиолетовый лепесток.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284984"/>
            <a:ext cx="3008313" cy="284117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1115616" y="548680"/>
            <a:ext cx="1296144" cy="986408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http://miranimacii.ru/_ph/14/2143137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132856"/>
            <a:ext cx="1428750" cy="1266826"/>
          </a:xfrm>
          <a:prstGeom prst="rect">
            <a:avLst/>
          </a:prstGeom>
          <a:noFill/>
        </p:spPr>
      </p:pic>
      <p:pic>
        <p:nvPicPr>
          <p:cNvPr id="4098" name="Picture 2" descr="https://druchniue-rebiata-volok-dou13.edumsko.ru/uploads/3000/3799/persona/folders/2421638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6093296"/>
            <a:ext cx="571500" cy="5715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008313" cy="2592288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7.Фиолетовый лепесток. “Необычные круги”.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260648"/>
            <a:ext cx="5111750" cy="5853113"/>
          </a:xfrm>
          <a:solidFill>
            <a:srgbClr val="00B05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Фея Природы: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1800" dirty="0" smtClean="0">
                <a:solidFill>
                  <a:srgbClr val="002060"/>
                </a:solidFill>
              </a:rPr>
              <a:t>У меня в коробочке есть игрушки животных и насекомых. 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«Возьмите понравившуюся игрушку. Вам нужно найти свой круг и встать рядом с ним.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– Дикие животные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– Домашние животные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– Насекомые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Назовите свой круг»</a:t>
            </a:r>
          </a:p>
          <a:p>
            <a:r>
              <a:rPr lang="ru-RU" sz="1800" dirty="0" smtClean="0">
                <a:solidFill>
                  <a:srgbClr val="002060"/>
                </a:solidFill>
              </a:rPr>
              <a:t>(За это время Цветик-Семицветик надевает яркую шапочку).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56992"/>
            <a:ext cx="3008313" cy="2769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1115616" y="548680"/>
            <a:ext cx="1296144" cy="986408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http://miranimacii.ru/_ph/15/43590727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149080"/>
            <a:ext cx="2880320" cy="1866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2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Фея Природы: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“Ребята, посмотрите каким ярким, красивым стал Цветик-Семицветик. Вы помогли ему. Вы настоящие друзья и знатоки природы. А сейчас нам пора возвращаться в детский сад.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Возьмёмся за руки, друзья,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И по тропе лесной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Отправимся к себе домой.</a:t>
            </a:r>
          </a:p>
          <a:p>
            <a:endParaRPr lang="ru-RU" dirty="0"/>
          </a:p>
        </p:txBody>
      </p:sp>
      <p:pic>
        <p:nvPicPr>
          <p:cNvPr id="4" name="Picture 6" descr="http://miranimacii.ru/_ph/15/9549305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1590675" cy="1714500"/>
          </a:xfrm>
          <a:prstGeom prst="rect">
            <a:avLst/>
          </a:prstGeom>
          <a:noFill/>
        </p:spPr>
      </p:pic>
      <p:pic>
        <p:nvPicPr>
          <p:cNvPr id="7" name="Picture 8" descr="https://druchniue-rebiata-volok-dou13.edumsko.ru/uploads/3000/3799/persona/folders/2421638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941168"/>
            <a:ext cx="1440160" cy="960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s9.livemaster.ru/storage/70/1a/991e6f64268679dd16e406f731tr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484784"/>
            <a:ext cx="1873250" cy="2952750"/>
          </a:xfrm>
          <a:prstGeom prst="rect">
            <a:avLst/>
          </a:prstGeom>
          <a:noFill/>
        </p:spPr>
      </p:pic>
      <p:pic>
        <p:nvPicPr>
          <p:cNvPr id="1028" name="Picture 4" descr="http://miranimacii.ru/_ph/15/37501928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16832"/>
            <a:ext cx="3086100" cy="2933701"/>
          </a:xfrm>
          <a:prstGeom prst="rect">
            <a:avLst/>
          </a:prstGeom>
          <a:noFill/>
        </p:spPr>
      </p:pic>
      <p:pic>
        <p:nvPicPr>
          <p:cNvPr id="1030" name="Picture 6" descr="http://miranimacii.ru/_ph/15/9549305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284984"/>
            <a:ext cx="1590675" cy="1714500"/>
          </a:xfrm>
          <a:prstGeom prst="rect">
            <a:avLst/>
          </a:prstGeom>
          <a:noFill/>
        </p:spPr>
      </p:pic>
      <p:pic>
        <p:nvPicPr>
          <p:cNvPr id="1034" name="Picture 10" descr="http://miranimacii.ru/_ph/15/49603425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980728"/>
            <a:ext cx="2381250" cy="3038476"/>
          </a:xfrm>
          <a:prstGeom prst="rect">
            <a:avLst/>
          </a:prstGeom>
          <a:noFill/>
        </p:spPr>
      </p:pic>
      <p:pic>
        <p:nvPicPr>
          <p:cNvPr id="1036" name="Picture 12" descr="http://miranimacii.ru/_ph/15/46372222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365104"/>
            <a:ext cx="3914775" cy="1866901"/>
          </a:xfrm>
          <a:prstGeom prst="rect">
            <a:avLst/>
          </a:prstGeom>
          <a:noFill/>
        </p:spPr>
      </p:pic>
      <p:pic>
        <p:nvPicPr>
          <p:cNvPr id="1046" name="Picture 22" descr="https://img1.picmix.com/output/stamp/thumb/5/2/1/5/165125_fb70e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5616" y="620688"/>
            <a:ext cx="1008112" cy="834008"/>
          </a:xfrm>
          <a:prstGeom prst="rect">
            <a:avLst/>
          </a:prstGeom>
          <a:noFill/>
        </p:spPr>
      </p:pic>
      <p:pic>
        <p:nvPicPr>
          <p:cNvPr id="16" name="Picture 10" descr="http://www.playcast.ru/uploads/2017/10/10/23625544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64288" y="4869160"/>
            <a:ext cx="2160240" cy="1440160"/>
          </a:xfrm>
          <a:prstGeom prst="rect">
            <a:avLst/>
          </a:prstGeom>
          <a:noFill/>
        </p:spPr>
      </p:pic>
      <p:pic>
        <p:nvPicPr>
          <p:cNvPr id="17" name="Picture 6" descr="радужная гербер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013176"/>
            <a:ext cx="2592288" cy="1615851"/>
          </a:xfrm>
          <a:prstGeom prst="rect">
            <a:avLst/>
          </a:prstGeom>
          <a:noFill/>
        </p:spPr>
      </p:pic>
      <p:pic>
        <p:nvPicPr>
          <p:cNvPr id="1048" name="Picture 24" descr="https://www.chitalnya.ru/upload3/887/9944b6716d7905eacfedc9f94343650d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60232" y="188640"/>
            <a:ext cx="1944216" cy="1870336"/>
          </a:xfrm>
          <a:prstGeom prst="rect">
            <a:avLst/>
          </a:prstGeom>
          <a:noFill/>
        </p:spPr>
      </p:pic>
      <p:pic>
        <p:nvPicPr>
          <p:cNvPr id="1050" name="Picture 26" descr="http://best-animation.ru/lanim/babochki_anim/babochkia-63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83768" y="332656"/>
            <a:ext cx="1057275" cy="542926"/>
          </a:xfrm>
          <a:prstGeom prst="rect">
            <a:avLst/>
          </a:prstGeom>
          <a:noFill/>
        </p:spPr>
      </p:pic>
      <p:pic>
        <p:nvPicPr>
          <p:cNvPr id="1052" name="Picture 28" descr="http://suan-butterfly.narod.ru/butterfly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80" y="404664"/>
            <a:ext cx="857250" cy="781051"/>
          </a:xfrm>
          <a:prstGeom prst="rect">
            <a:avLst/>
          </a:prstGeom>
          <a:noFill/>
        </p:spPr>
      </p:pic>
      <p:pic>
        <p:nvPicPr>
          <p:cNvPr id="1054" name="Picture 30" descr="http://suan-butterfly.narod.ru/butterfly9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1988840"/>
            <a:ext cx="857250" cy="781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Задачи: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Закрепить знания детей о природе, о бережном и заботливом отношении к природе.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Развивать творческие способности детей, смекалку и сообразительность детей, их эрудицию.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Воспитывать в детях любовь и бережное отношение к природе, умение видеть и откликаться на красивое в природном окружении.</a:t>
            </a:r>
          </a:p>
          <a:p>
            <a:endParaRPr lang="ru-RU" dirty="0"/>
          </a:p>
        </p:txBody>
      </p:sp>
      <p:pic>
        <p:nvPicPr>
          <p:cNvPr id="4" name="Picture 3" descr="https://cs9.livemaster.ru/storage/70/1a/991e6f64268679dd16e406f731t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332656"/>
            <a:ext cx="1181100" cy="1447801"/>
          </a:xfrm>
          <a:prstGeom prst="rect">
            <a:avLst/>
          </a:prstGeom>
          <a:noFill/>
        </p:spPr>
      </p:pic>
      <p:pic>
        <p:nvPicPr>
          <p:cNvPr id="14338" name="Picture 2" descr="http://suan-butterfly.narod.ru/butterfly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6414"/>
            <a:ext cx="1224136" cy="1115325"/>
          </a:xfrm>
          <a:prstGeom prst="rect">
            <a:avLst/>
          </a:prstGeom>
          <a:noFill/>
        </p:spPr>
      </p:pic>
      <p:pic>
        <p:nvPicPr>
          <p:cNvPr id="14340" name="Picture 4" descr="http://suan-butterfly.narod.ru/butterfly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589240"/>
            <a:ext cx="857250" cy="781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Материал: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</a:rPr>
              <a:t>Демонстрационный материал: “Деревья”, “Цветы”, “Дикие животные”, “Насекомые”, “Домашние животные”, “Времена года”,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карты-схемы,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обручи,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карточки (жёлтого, зелёного, белого, красного цветов),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кассета с записью,</a:t>
            </a:r>
          </a:p>
          <a:p>
            <a:pPr lvl="0"/>
            <a:r>
              <a:rPr lang="ru-RU" dirty="0" smtClean="0">
                <a:solidFill>
                  <a:srgbClr val="002060"/>
                </a:solidFill>
              </a:rPr>
              <a:t>шапочки </a:t>
            </a:r>
            <a:r>
              <a:rPr lang="ru-RU" dirty="0">
                <a:solidFill>
                  <a:srgbClr val="002060"/>
                </a:solidFill>
              </a:rPr>
              <a:t>Цветика – Семицветика (одна шапочка – бледно покрашенная, другая шапочка – яркая).</a:t>
            </a:r>
          </a:p>
          <a:p>
            <a:endParaRPr lang="ru-RU" dirty="0"/>
          </a:p>
        </p:txBody>
      </p:sp>
      <p:pic>
        <p:nvPicPr>
          <p:cNvPr id="4" name="Picture 3" descr="https://cs9.livemaster.ru/storage/70/1a/991e6f64268679dd16e406f731t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88640"/>
            <a:ext cx="1181100" cy="1447801"/>
          </a:xfrm>
          <a:prstGeom prst="rect">
            <a:avLst/>
          </a:prstGeom>
          <a:noFill/>
        </p:spPr>
      </p:pic>
      <p:pic>
        <p:nvPicPr>
          <p:cNvPr id="5" name="Picture 2" descr="http://suan-butterfly.narod.ru/butterfly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86414"/>
            <a:ext cx="1224136" cy="1115325"/>
          </a:xfrm>
          <a:prstGeom prst="rect">
            <a:avLst/>
          </a:prstGeom>
          <a:noFill/>
        </p:spPr>
      </p:pic>
      <p:pic>
        <p:nvPicPr>
          <p:cNvPr id="6" name="Picture 2" descr="http://suan-butterfly.narod.ru/butterfly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445224"/>
            <a:ext cx="1224136" cy="1115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3008313" cy="2204864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7030A0"/>
                </a:solidFill>
              </a:rPr>
              <a:t>Дети заходят в зал и становятся полукругом. </a:t>
            </a:r>
            <a:br>
              <a:rPr lang="ru-RU" sz="2700" dirty="0">
                <a:solidFill>
                  <a:srgbClr val="7030A0"/>
                </a:solidFill>
              </a:rPr>
            </a:br>
            <a:r>
              <a:rPr lang="ru-RU" sz="2700" dirty="0">
                <a:solidFill>
                  <a:srgbClr val="7030A0"/>
                </a:solidFill>
              </a:rPr>
              <a:t>Раздаётся стук в дверь.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108278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r>
              <a:rPr lang="ru-RU" sz="8000" b="1" i="1" dirty="0" smtClean="0">
                <a:solidFill>
                  <a:srgbClr val="FF0000"/>
                </a:solidFill>
              </a:rPr>
              <a:t>Воспитатель</a:t>
            </a:r>
            <a:r>
              <a:rPr lang="ru-RU" sz="8000" b="1" i="1" dirty="0">
                <a:solidFill>
                  <a:srgbClr val="FF0000"/>
                </a:solidFill>
              </a:rPr>
              <a:t>:</a:t>
            </a:r>
            <a:endParaRPr lang="ru-RU" sz="8000" dirty="0">
              <a:solidFill>
                <a:srgbClr val="FF0000"/>
              </a:solidFill>
            </a:endParaRPr>
          </a:p>
          <a:p>
            <a:r>
              <a:rPr lang="ru-RU" sz="8000" dirty="0">
                <a:solidFill>
                  <a:srgbClr val="002060"/>
                </a:solidFill>
              </a:rPr>
              <a:t>“Это кто же к нам стучится,</a:t>
            </a:r>
            <a:br>
              <a:rPr lang="ru-RU" sz="8000" dirty="0">
                <a:solidFill>
                  <a:srgbClr val="002060"/>
                </a:solidFill>
              </a:rPr>
            </a:br>
            <a:r>
              <a:rPr lang="ru-RU" sz="8000" dirty="0">
                <a:solidFill>
                  <a:srgbClr val="002060"/>
                </a:solidFill>
              </a:rPr>
              <a:t>Просится к нам в дом?</a:t>
            </a:r>
            <a:br>
              <a:rPr lang="ru-RU" sz="8000" dirty="0">
                <a:solidFill>
                  <a:srgbClr val="002060"/>
                </a:solidFill>
              </a:rPr>
            </a:br>
            <a:r>
              <a:rPr lang="ru-RU" sz="8000" dirty="0">
                <a:solidFill>
                  <a:srgbClr val="002060"/>
                </a:solidFill>
              </a:rPr>
              <a:t>Посмотрим?”</a:t>
            </a:r>
          </a:p>
          <a:p>
            <a:r>
              <a:rPr lang="ru-RU" sz="8000" b="1" i="1" dirty="0">
                <a:solidFill>
                  <a:srgbClr val="FF0000"/>
                </a:solidFill>
              </a:rPr>
              <a:t>Влетает почтовый голубь</a:t>
            </a:r>
            <a:r>
              <a:rPr lang="ru-RU" sz="8000" dirty="0">
                <a:solidFill>
                  <a:srgbClr val="FF0000"/>
                </a:solidFill>
              </a:rPr>
              <a:t>: </a:t>
            </a:r>
          </a:p>
          <a:p>
            <a:r>
              <a:rPr lang="ru-RU" sz="8000" dirty="0">
                <a:solidFill>
                  <a:srgbClr val="002060"/>
                </a:solidFill>
              </a:rPr>
              <a:t>“Я пол света облетел.</a:t>
            </a:r>
            <a:br>
              <a:rPr lang="ru-RU" sz="8000" dirty="0">
                <a:solidFill>
                  <a:srgbClr val="002060"/>
                </a:solidFill>
              </a:rPr>
            </a:br>
            <a:r>
              <a:rPr lang="ru-RU" sz="8000" dirty="0">
                <a:solidFill>
                  <a:srgbClr val="002060"/>
                </a:solidFill>
              </a:rPr>
              <a:t>В садик к вам я залетел!</a:t>
            </a:r>
            <a:br>
              <a:rPr lang="ru-RU" sz="8000" dirty="0">
                <a:solidFill>
                  <a:srgbClr val="002060"/>
                </a:solidFill>
              </a:rPr>
            </a:br>
            <a:r>
              <a:rPr lang="ru-RU" sz="8000" dirty="0">
                <a:solidFill>
                  <a:srgbClr val="002060"/>
                </a:solidFill>
              </a:rPr>
              <a:t>Сообщение из леса,</a:t>
            </a:r>
            <a:br>
              <a:rPr lang="ru-RU" sz="8000" dirty="0">
                <a:solidFill>
                  <a:srgbClr val="002060"/>
                </a:solidFill>
              </a:rPr>
            </a:br>
            <a:r>
              <a:rPr lang="ru-RU" sz="8000" dirty="0">
                <a:solidFill>
                  <a:srgbClr val="002060"/>
                </a:solidFill>
              </a:rPr>
              <a:t>Это очень интересно!”</a:t>
            </a:r>
            <a:br>
              <a:rPr lang="ru-RU" sz="8000" dirty="0">
                <a:solidFill>
                  <a:srgbClr val="002060"/>
                </a:solidFill>
              </a:rPr>
            </a:br>
            <a:r>
              <a:rPr lang="ru-RU" sz="8000" dirty="0">
                <a:solidFill>
                  <a:srgbClr val="002060"/>
                </a:solidFill>
              </a:rPr>
              <a:t>Отдаёт конверт воспитателю</a:t>
            </a:r>
            <a:r>
              <a:rPr lang="ru-RU" sz="80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sz="8000" b="1" i="1" dirty="0" smtClean="0">
                <a:solidFill>
                  <a:srgbClr val="002060"/>
                </a:solidFill>
              </a:rPr>
              <a:t> </a:t>
            </a:r>
            <a:r>
              <a:rPr lang="ru-RU" sz="8000" b="1" i="1" dirty="0">
                <a:solidFill>
                  <a:srgbClr val="FF0000"/>
                </a:solidFill>
              </a:rPr>
              <a:t>Воспитатель:</a:t>
            </a:r>
            <a:endParaRPr lang="ru-RU" sz="8000" dirty="0">
              <a:solidFill>
                <a:srgbClr val="FF0000"/>
              </a:solidFill>
            </a:endParaRPr>
          </a:p>
          <a:p>
            <a:r>
              <a:rPr lang="ru-RU" sz="8000" dirty="0">
                <a:solidFill>
                  <a:srgbClr val="002060"/>
                </a:solidFill>
              </a:rPr>
              <a:t>“Давайте посмотрим. Интересно. Здесь звуковое письмо. Послушаем?”</a:t>
            </a:r>
          </a:p>
          <a:p>
            <a:r>
              <a:rPr lang="ru-RU" sz="8000" dirty="0">
                <a:solidFill>
                  <a:srgbClr val="002060"/>
                </a:solidFill>
              </a:rPr>
              <a:t>Воспитатель включает магнитофон. Звучит магнитофонная запись:</a:t>
            </a:r>
          </a:p>
          <a:p>
            <a:r>
              <a:rPr lang="ru-RU" sz="8000" dirty="0">
                <a:solidFill>
                  <a:srgbClr val="002060"/>
                </a:solidFill>
              </a:rPr>
              <a:t>“Здравствуйте, дорогие дети детского сада я очень хочу поближе познакомиться с вами. До нашей встречи осталось мало времени. До скорой встречи, Фея Природы”.</a:t>
            </a:r>
          </a:p>
          <a:p>
            <a:r>
              <a:rPr lang="ru-RU" sz="8000" b="1" i="1" dirty="0">
                <a:solidFill>
                  <a:srgbClr val="FF0000"/>
                </a:solidFill>
              </a:rPr>
              <a:t>Воспитатель:</a:t>
            </a:r>
            <a:r>
              <a:rPr lang="ru-RU" sz="8000" dirty="0">
                <a:solidFill>
                  <a:srgbClr val="FF0000"/>
                </a:solidFill>
              </a:rPr>
              <a:t> </a:t>
            </a:r>
            <a:r>
              <a:rPr lang="ru-RU" sz="8000" dirty="0">
                <a:solidFill>
                  <a:srgbClr val="002060"/>
                </a:solidFill>
              </a:rPr>
              <a:t>“Ребята, значит, к нам гостья спешит”.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573016"/>
            <a:ext cx="3008313" cy="255314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https://cs9.livemaster.ru/storage/70/1a/991e6f64268679dd16e406f731t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181100" cy="1447801"/>
          </a:xfrm>
          <a:prstGeom prst="rect">
            <a:avLst/>
          </a:prstGeom>
          <a:noFill/>
        </p:spPr>
      </p:pic>
      <p:pic>
        <p:nvPicPr>
          <p:cNvPr id="7" name="Picture 2" descr="http://suan-butterfly.narod.ru/butterfly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492896"/>
            <a:ext cx="1224136" cy="11153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64903" y="1534467"/>
            <a:ext cx="28803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73050"/>
            <a:ext cx="8784976" cy="6252294"/>
          </a:xfr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r>
              <a:rPr lang="ru-RU" sz="7200" b="1" i="1" dirty="0">
                <a:solidFill>
                  <a:srgbClr val="FF0000"/>
                </a:solidFill>
              </a:rPr>
              <a:t>Входит Фея Природы:</a:t>
            </a:r>
            <a:endParaRPr lang="ru-RU" sz="7200" dirty="0">
              <a:solidFill>
                <a:srgbClr val="FF0000"/>
              </a:solidFill>
            </a:endParaRPr>
          </a:p>
          <a:p>
            <a:r>
              <a:rPr lang="ru-RU" sz="7200" dirty="0" smtClean="0">
                <a:solidFill>
                  <a:srgbClr val="002060"/>
                </a:solidFill>
              </a:rPr>
              <a:t>-Здравствуйте </a:t>
            </a:r>
            <a:r>
              <a:rPr lang="ru-RU" sz="7200" dirty="0">
                <a:solidFill>
                  <a:srgbClr val="002060"/>
                </a:solidFill>
              </a:rPr>
              <a:t>дети. Я Фея Природы. Пришла познакомиться с вами и пригласить к себе в гости. В моём природном государстве есть клуб любителей природы. Хотите там побывать</a:t>
            </a:r>
            <a:r>
              <a:rPr lang="ru-RU" sz="7200" dirty="0" smtClean="0">
                <a:solidFill>
                  <a:srgbClr val="002060"/>
                </a:solidFill>
              </a:rPr>
              <a:t>?</a:t>
            </a:r>
            <a:r>
              <a:rPr lang="ru-RU" sz="7200" dirty="0">
                <a:solidFill>
                  <a:srgbClr val="002060"/>
                </a:solidFill>
              </a:rPr>
              <a:t/>
            </a:r>
            <a:br>
              <a:rPr lang="ru-RU" sz="7200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В Королевство Природы попасть легко,</a:t>
            </a:r>
            <a:br>
              <a:rPr lang="ru-RU" sz="7200" b="1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Не надо ехать далеко.</a:t>
            </a:r>
            <a:br>
              <a:rPr lang="ru-RU" sz="7200" b="1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Закрой глаза и сделай шаг.</a:t>
            </a:r>
            <a:br>
              <a:rPr lang="ru-RU" sz="7200" b="1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Теперь в ладоши хлопнем так:</a:t>
            </a:r>
            <a:br>
              <a:rPr lang="ru-RU" sz="7200" b="1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Один хлопок, ещё хлопок -</a:t>
            </a:r>
            <a:br>
              <a:rPr lang="ru-RU" sz="7200" b="1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И вот уж виден сена стог,</a:t>
            </a:r>
            <a:br>
              <a:rPr lang="ru-RU" sz="7200" b="1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И вот уж поле колосится,</a:t>
            </a:r>
            <a:br>
              <a:rPr lang="ru-RU" sz="7200" b="1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Шумит-волнуется пшеница,</a:t>
            </a:r>
            <a:br>
              <a:rPr lang="ru-RU" sz="7200" b="1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Над ней синеют небеса, </a:t>
            </a:r>
            <a:br>
              <a:rPr lang="ru-RU" sz="7200" b="1" dirty="0">
                <a:solidFill>
                  <a:srgbClr val="002060"/>
                </a:solidFill>
              </a:rPr>
            </a:br>
            <a:r>
              <a:rPr lang="ru-RU" sz="7200" b="1" dirty="0">
                <a:solidFill>
                  <a:srgbClr val="002060"/>
                </a:solidFill>
              </a:rPr>
              <a:t>Откройте поскорей глаза.</a:t>
            </a:r>
          </a:p>
          <a:p>
            <a:r>
              <a:rPr lang="ru-RU" sz="7200" dirty="0">
                <a:solidFill>
                  <a:srgbClr val="002060"/>
                </a:solidFill>
              </a:rPr>
              <a:t>Вот мы и в моём государстве, в клубе любителей природы. </a:t>
            </a:r>
            <a:endParaRPr lang="ru-RU" sz="7200" dirty="0" smtClean="0">
              <a:solidFill>
                <a:srgbClr val="002060"/>
              </a:solidFill>
            </a:endParaRPr>
          </a:p>
          <a:p>
            <a:r>
              <a:rPr lang="ru-RU" sz="7200" dirty="0" smtClean="0">
                <a:solidFill>
                  <a:srgbClr val="002060"/>
                </a:solidFill>
              </a:rPr>
              <a:t>Есть </a:t>
            </a:r>
            <a:r>
              <a:rPr lang="ru-RU" sz="7200" dirty="0">
                <a:solidFill>
                  <a:srgbClr val="002060"/>
                </a:solidFill>
              </a:rPr>
              <a:t>у меня волшебный цветок Цветик-Семицветик. </a:t>
            </a:r>
            <a:endParaRPr lang="ru-RU" sz="7200" dirty="0" smtClean="0">
              <a:solidFill>
                <a:srgbClr val="002060"/>
              </a:solidFill>
            </a:endParaRPr>
          </a:p>
          <a:p>
            <a:r>
              <a:rPr lang="ru-RU" sz="7200" dirty="0" smtClean="0">
                <a:solidFill>
                  <a:srgbClr val="002060"/>
                </a:solidFill>
              </a:rPr>
              <a:t>Он </a:t>
            </a:r>
            <a:r>
              <a:rPr lang="ru-RU" sz="7200" dirty="0">
                <a:solidFill>
                  <a:srgbClr val="002060"/>
                </a:solidFill>
              </a:rPr>
              <a:t>исполняет любое желание. Сейчас я вам его покажу. </a:t>
            </a:r>
            <a:endParaRPr lang="ru-RU" sz="7200" dirty="0" smtClean="0">
              <a:solidFill>
                <a:srgbClr val="002060"/>
              </a:solidFill>
            </a:endParaRPr>
          </a:p>
          <a:p>
            <a:r>
              <a:rPr lang="ru-RU" sz="7200" dirty="0" smtClean="0">
                <a:solidFill>
                  <a:srgbClr val="002060"/>
                </a:solidFill>
              </a:rPr>
              <a:t>Что-то </a:t>
            </a:r>
            <a:r>
              <a:rPr lang="ru-RU" sz="7200" dirty="0">
                <a:solidFill>
                  <a:srgbClr val="002060"/>
                </a:solidFill>
              </a:rPr>
              <a:t>тут не так. Кто же тут хозяйничал</a:t>
            </a:r>
            <a:r>
              <a:rPr lang="ru-RU" sz="7200" dirty="0" smtClean="0">
                <a:solidFill>
                  <a:srgbClr val="002060"/>
                </a:solidFill>
              </a:rPr>
              <a:t>?</a:t>
            </a:r>
          </a:p>
          <a:p>
            <a:r>
              <a:rPr lang="ru-RU" sz="7200" dirty="0" smtClean="0">
                <a:solidFill>
                  <a:srgbClr val="002060"/>
                </a:solidFill>
              </a:rPr>
              <a:t>А </a:t>
            </a:r>
            <a:r>
              <a:rPr lang="ru-RU" sz="7200" dirty="0">
                <a:solidFill>
                  <a:srgbClr val="002060"/>
                </a:solidFill>
              </a:rPr>
              <a:t>где Цветик-Семицветик? </a:t>
            </a:r>
            <a:endParaRPr lang="ru-RU" sz="7200" dirty="0" smtClean="0">
              <a:solidFill>
                <a:srgbClr val="002060"/>
              </a:solidFill>
            </a:endParaRPr>
          </a:p>
          <a:p>
            <a:r>
              <a:rPr lang="ru-RU" sz="7200" dirty="0" smtClean="0">
                <a:solidFill>
                  <a:srgbClr val="002060"/>
                </a:solidFill>
              </a:rPr>
              <a:t>Слышите</a:t>
            </a:r>
            <a:r>
              <a:rPr lang="ru-RU" sz="7200" dirty="0">
                <a:solidFill>
                  <a:srgbClr val="002060"/>
                </a:solidFill>
              </a:rPr>
              <a:t>, кто-то плачет? </a:t>
            </a:r>
            <a:endParaRPr lang="ru-RU" sz="7200" dirty="0" smtClean="0">
              <a:solidFill>
                <a:srgbClr val="002060"/>
              </a:solidFill>
            </a:endParaRPr>
          </a:p>
          <a:p>
            <a:r>
              <a:rPr lang="ru-RU" sz="7200" dirty="0" smtClean="0">
                <a:solidFill>
                  <a:srgbClr val="002060"/>
                </a:solidFill>
              </a:rPr>
              <a:t>(</a:t>
            </a:r>
            <a:r>
              <a:rPr lang="ru-RU" sz="7200" dirty="0">
                <a:solidFill>
                  <a:srgbClr val="002060"/>
                </a:solidFill>
              </a:rPr>
              <a:t>Фея Природы заглядывает за дерево, </a:t>
            </a:r>
            <a:endParaRPr lang="ru-RU" sz="7200" dirty="0" smtClean="0">
              <a:solidFill>
                <a:srgbClr val="002060"/>
              </a:solidFill>
            </a:endParaRPr>
          </a:p>
          <a:p>
            <a:r>
              <a:rPr lang="ru-RU" sz="7200" dirty="0" smtClean="0">
                <a:solidFill>
                  <a:srgbClr val="002060"/>
                </a:solidFill>
              </a:rPr>
              <a:t>выходит </a:t>
            </a:r>
            <a:r>
              <a:rPr lang="ru-RU" sz="7200" dirty="0">
                <a:solidFill>
                  <a:srgbClr val="002060"/>
                </a:solidFill>
              </a:rPr>
              <a:t>Цветик-Семицветик)</a:t>
            </a:r>
          </a:p>
          <a:p>
            <a:r>
              <a:rPr lang="ru-RU" sz="7200" dirty="0">
                <a:solidFill>
                  <a:srgbClr val="002060"/>
                </a:solidFill>
              </a:rPr>
              <a:t>- Да это же Цветик-Семицветик.</a:t>
            </a:r>
          </a:p>
          <a:p>
            <a:r>
              <a:rPr lang="ru-RU" sz="7200" dirty="0">
                <a:solidFill>
                  <a:srgbClr val="002060"/>
                </a:solidFill>
              </a:rPr>
              <a:t>- Что случилось Цветик-Семицветик?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 flipV="1">
            <a:off x="5580111" y="4293096"/>
            <a:ext cx="3384372" cy="18722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1272" name="Picture 8" descr="http://miranimacii.ru/_ph/6/16571463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124744"/>
            <a:ext cx="3145532" cy="2286001"/>
          </a:xfrm>
          <a:prstGeom prst="rect">
            <a:avLst/>
          </a:prstGeom>
          <a:noFill/>
        </p:spPr>
      </p:pic>
      <p:pic>
        <p:nvPicPr>
          <p:cNvPr id="12" name="Picture 8" descr="https://druchniue-rebiata-volok-dou13.edumsko.ru/uploads/3000/3799/persona/folders/24216384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5349213"/>
            <a:ext cx="1440160" cy="96010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6048672" cy="2664296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2200" i="1" dirty="0">
                <a:solidFill>
                  <a:srgbClr val="FF0000"/>
                </a:solidFill>
                <a:latin typeface="+mn-lt"/>
              </a:rPr>
              <a:t>Цветик-Семицветик:</a:t>
            </a:r>
            <a:r>
              <a:rPr lang="ru-RU" sz="2200" dirty="0">
                <a:latin typeface="+mn-lt"/>
              </a:rPr>
              <a:t/>
            </a:r>
            <a:br>
              <a:rPr lang="ru-RU" sz="2200" dirty="0">
                <a:latin typeface="+mn-lt"/>
              </a:rPr>
            </a:br>
            <a:r>
              <a:rPr lang="ru-RU" sz="2200" dirty="0">
                <a:solidFill>
                  <a:srgbClr val="002060"/>
                </a:solidFill>
                <a:latin typeface="+mn-lt"/>
              </a:rPr>
              <a:t>“Прилетела Тётушка-Непогодушка. В ладоши сильно хлопала – громом пугала, дождём сильным поливала, колдовала. Все мои краски смыла и волшебство исчезло. Не понравилось ей что, в </a:t>
            </a:r>
            <a:r>
              <a:rPr lang="ru-RU" sz="2200" dirty="0" smtClean="0">
                <a:solidFill>
                  <a:srgbClr val="002060"/>
                </a:solidFill>
                <a:latin typeface="+mn-lt"/>
              </a:rPr>
              <a:t>нашем </a:t>
            </a:r>
            <a:r>
              <a:rPr lang="ru-RU" sz="2200" dirty="0">
                <a:solidFill>
                  <a:srgbClr val="002060"/>
                </a:solidFill>
                <a:latin typeface="+mn-lt"/>
              </a:rPr>
              <a:t>природном государстве так красиво и спокойно. А расколдовать меня сможет тот, кто любит и знает природу.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3140968"/>
            <a:ext cx="4978896" cy="3456384"/>
          </a:xfrm>
          <a:solidFill>
            <a:srgbClr val="FFC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>
                <a:solidFill>
                  <a:srgbClr val="FF0000"/>
                </a:solidFill>
              </a:rPr>
              <a:t>Фея Природы:</a:t>
            </a:r>
            <a:endParaRPr lang="ru-RU" sz="24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    -Что </a:t>
            </a:r>
            <a:r>
              <a:rPr lang="ru-RU" sz="2400" dirty="0">
                <a:solidFill>
                  <a:srgbClr val="002060"/>
                </a:solidFill>
              </a:rPr>
              <a:t>же делать, дети? Надо помочь Цветику-Семицветику. Лепестки твои стали бледными. Давай посмотрим, может с ними можно что-то сделать. Ребята, а на лепестках что-то есть. Да это же задания. Прочитаем.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4005064"/>
            <a:ext cx="2890664" cy="21210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https://cs9.livemaster.ru/storage/70/1a/991e6f64268679dd16e406f731t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1268760"/>
            <a:ext cx="1181100" cy="1447801"/>
          </a:xfrm>
          <a:prstGeom prst="rect">
            <a:avLst/>
          </a:prstGeom>
          <a:noFill/>
        </p:spPr>
      </p:pic>
      <p:pic>
        <p:nvPicPr>
          <p:cNvPr id="10242" name="Picture 2" descr="http://miranimacii.ru/_ph/12/1831989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373216"/>
            <a:ext cx="866775" cy="1247775"/>
          </a:xfrm>
          <a:prstGeom prst="rect">
            <a:avLst/>
          </a:prstGeom>
          <a:noFill/>
        </p:spPr>
      </p:pic>
      <p:pic>
        <p:nvPicPr>
          <p:cNvPr id="7" name="Picture 2" descr="http://suan-butterfly.narod.ru/butterfly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1224136" cy="11153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2997969" cy="2880320"/>
          </a:xfrm>
          <a:solidFill>
            <a:srgbClr val="FFFF0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1.Красный лепесток. “Назови художника”.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260648"/>
            <a:ext cx="5111750" cy="6036270"/>
          </a:xfrm>
          <a:solidFill>
            <a:srgbClr val="00B050"/>
          </a:solidFill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</a:rPr>
              <a:t>Фея </a:t>
            </a:r>
            <a:r>
              <a:rPr lang="ru-RU" sz="4800" b="1" i="1" dirty="0">
                <a:solidFill>
                  <a:srgbClr val="FF0000"/>
                </a:solidFill>
              </a:rPr>
              <a:t>Природы:</a:t>
            </a:r>
            <a:endParaRPr lang="ru-RU" sz="4800" b="1" dirty="0">
              <a:solidFill>
                <a:srgbClr val="FF0000"/>
              </a:solidFill>
            </a:endParaRPr>
          </a:p>
          <a:p>
            <a:r>
              <a:rPr lang="ru-RU" sz="4800" b="1" dirty="0">
                <a:solidFill>
                  <a:srgbClr val="002060"/>
                </a:solidFill>
              </a:rPr>
              <a:t>Дети, возьмите карточки на стульчиках.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“Сейчас я буду читать строчки стихов, а вы должны поднять карточку. Если стихотворение будет о зиме, вы должны поднять белый квадрат, о весне – зелёный, о лете – красный, об осени – жёлтый”.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“Четверо художников,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столько же картин.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Белой краской выкрасил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Всё подряд один.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Лес и поле белые,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Белые луга,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У осин заснеженных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Ветки как рога..” (Зима)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“У второго – синие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Небо и ручьи.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В синих лужах плещутся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Стайкой воробьи. 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На снегу </a:t>
            </a:r>
            <a:r>
              <a:rPr lang="ru-RU" sz="4800" b="1" dirty="0" smtClean="0">
                <a:solidFill>
                  <a:srgbClr val="002060"/>
                </a:solidFill>
              </a:rPr>
              <a:t>прозрачные</a:t>
            </a:r>
            <a:r>
              <a:rPr lang="ru-RU" sz="4800" b="1" dirty="0">
                <a:solidFill>
                  <a:srgbClr val="002060"/>
                </a:solidFill>
              </a:rPr>
              <a:t/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Льдинки – кружева.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Первые проталинки, 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Первая трава…” (Весна)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“На картине третьего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Красок и не счесть: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Жёлтая, зелёная, голубая есть.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Лес и поле в зелени, 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Синяя река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Белые пушистые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В небе облака…” (Лето)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“А четвёртый – золотом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Расписал сады,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Нивы урожайные,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Спелые плоды…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Всюду бусы – ягоды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Зреют по лесам,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Кто же тот художник?</a:t>
            </a:r>
            <a:br>
              <a:rPr lang="ru-RU" sz="4800" b="1" dirty="0">
                <a:solidFill>
                  <a:srgbClr val="002060"/>
                </a:solidFill>
              </a:rPr>
            </a:br>
            <a:r>
              <a:rPr lang="ru-RU" sz="4800" b="1" dirty="0">
                <a:solidFill>
                  <a:srgbClr val="002060"/>
                </a:solidFill>
              </a:rPr>
              <a:t>Догадайся сам!” (Осень)</a:t>
            </a:r>
          </a:p>
          <a:p>
            <a:r>
              <a:rPr lang="ru-RU" sz="4800" b="1" dirty="0">
                <a:solidFill>
                  <a:srgbClr val="002060"/>
                </a:solidFill>
              </a:rPr>
              <a:t>Молодцы! Хорошо знаете времена </a:t>
            </a:r>
            <a:r>
              <a:rPr lang="ru-RU" sz="4800" b="1" dirty="0" smtClean="0">
                <a:solidFill>
                  <a:srgbClr val="002060"/>
                </a:solidFill>
              </a:rPr>
              <a:t>года. </a:t>
            </a:r>
            <a:r>
              <a:rPr lang="ru-RU" sz="4800" b="1" dirty="0">
                <a:solidFill>
                  <a:srgbClr val="002060"/>
                </a:solidFill>
              </a:rPr>
              <a:t>Что же на оранжевом лепестке?</a:t>
            </a:r>
          </a:p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3573016"/>
            <a:ext cx="3008313" cy="25531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Волна 14"/>
          <p:cNvSpPr/>
          <p:nvPr/>
        </p:nvSpPr>
        <p:spPr>
          <a:xfrm>
            <a:off x="1259632" y="836712"/>
            <a:ext cx="1296144" cy="986408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8" name="Picture 2" descr="http://miranimacii.ru/_ph/12/18319899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3933056"/>
            <a:ext cx="1296144" cy="1823839"/>
          </a:xfrm>
          <a:prstGeom prst="rect">
            <a:avLst/>
          </a:prstGeom>
          <a:noFill/>
        </p:spPr>
      </p:pic>
      <p:pic>
        <p:nvPicPr>
          <p:cNvPr id="9224" name="Picture 8" descr="https://img1.picmix.com/output/stamp/thumb/5/2/1/5/165125_fb70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852936"/>
            <a:ext cx="847725" cy="762000"/>
          </a:xfrm>
          <a:prstGeom prst="rect">
            <a:avLst/>
          </a:prstGeom>
          <a:noFill/>
        </p:spPr>
      </p:pic>
      <p:pic>
        <p:nvPicPr>
          <p:cNvPr id="9226" name="Picture 10" descr="http://suan-butterfly.narod.ru/butterfly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365104"/>
            <a:ext cx="857250" cy="781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7" y="260648"/>
            <a:ext cx="2952328" cy="2880320"/>
          </a:xfrm>
          <a:solidFill>
            <a:srgbClr val="FFFF00"/>
          </a:solidFill>
          <a:ln>
            <a:solidFill>
              <a:srgbClr val="C0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2.Оранжевый лепесток. Игра “Кем (чем) был, кем (чем) стал”.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Фея Природы: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sz="1800" b="1" dirty="0">
                <a:solidFill>
                  <a:srgbClr val="002060"/>
                </a:solidFill>
              </a:rPr>
              <a:t>“Каждой команде я раздам карточки. Вы должны посовещаться и выложить цепочку. Кем был и кем стал”.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Икринка – малёк – рыба.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Яйцо – Цыплёнок – курица.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Икринка – головастик – лягушка.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Семечко – росток – растение (одуванчик).</a:t>
            </a:r>
            <a:br>
              <a:rPr lang="ru-RU" sz="1800" b="1" dirty="0">
                <a:solidFill>
                  <a:srgbClr val="002060"/>
                </a:solidFill>
              </a:rPr>
            </a:br>
            <a:r>
              <a:rPr lang="ru-RU" sz="1800" b="1" dirty="0">
                <a:solidFill>
                  <a:srgbClr val="002060"/>
                </a:solidFill>
              </a:rPr>
              <a:t>Жёлудь – росток – дуб.</a:t>
            </a:r>
          </a:p>
          <a:p>
            <a:r>
              <a:rPr lang="ru-RU" sz="1800" b="1" dirty="0">
                <a:solidFill>
                  <a:srgbClr val="002060"/>
                </a:solidFill>
              </a:rPr>
              <a:t>Молодцы справились с заданием. Посмотрим, что же на жёлтом лепестке.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17032"/>
            <a:ext cx="3008313" cy="24091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1259632" y="836712"/>
            <a:ext cx="1296144" cy="986408"/>
          </a:xfrm>
          <a:prstGeom prst="wave">
            <a:avLst>
              <a:gd name="adj1" fmla="val 12500"/>
              <a:gd name="adj2" fmla="val -10000"/>
            </a:avLst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http://miranimacii.ru/_ph/5/1052384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717032"/>
            <a:ext cx="3266678" cy="24254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651894"/>
          </a:xfrm>
          <a:solidFill>
            <a:srgbClr val="92D05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3.Жёлтый лепесток. Дидактическая игра “Времена года”.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Фея </a:t>
            </a:r>
            <a:r>
              <a:rPr lang="ru-RU" b="1" i="1" dirty="0" smtClean="0">
                <a:solidFill>
                  <a:srgbClr val="FF0000"/>
                </a:solidFill>
              </a:rPr>
              <a:t>Природы: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2000" b="1" dirty="0" smtClean="0">
                <a:solidFill>
                  <a:srgbClr val="002060"/>
                </a:solidFill>
              </a:rPr>
              <a:t>“А сейчас соберите пейзаж из частей”. (Игра выполняется в командах).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Молодцы.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356992"/>
            <a:ext cx="3008313" cy="27691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Волна 5"/>
          <p:cNvSpPr/>
          <p:nvPr/>
        </p:nvSpPr>
        <p:spPr>
          <a:xfrm>
            <a:off x="1115616" y="548680"/>
            <a:ext cx="1296144" cy="986408"/>
          </a:xfrm>
          <a:prstGeom prst="wave">
            <a:avLst>
              <a:gd name="adj1" fmla="val 12500"/>
              <a:gd name="adj2" fmla="val -10000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14" descr="http://miranimacii.ru/_ph/5/8041870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20888"/>
            <a:ext cx="4968552" cy="3600400"/>
          </a:xfrm>
          <a:prstGeom prst="rect">
            <a:avLst/>
          </a:prstGeom>
          <a:noFill/>
        </p:spPr>
      </p:pic>
      <p:pic>
        <p:nvPicPr>
          <p:cNvPr id="7170" name="Picture 2" descr="http://suan-butterfly.narod.ru/butterfly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268760"/>
            <a:ext cx="857250" cy="7810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964</Words>
  <Application>Microsoft Office PowerPoint</Application>
  <PresentationFormat>Экран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«В гости к фее Природы» </vt:lpstr>
      <vt:lpstr>Задачи: </vt:lpstr>
      <vt:lpstr>Материал: </vt:lpstr>
      <vt:lpstr>Дети заходят в зал и становятся полукругом.  Раздаётся стук в дверь. </vt:lpstr>
      <vt:lpstr>Слайд 5</vt:lpstr>
      <vt:lpstr>Цветик-Семицветик: “Прилетела Тётушка-Непогодушка. В ладоши сильно хлопала – громом пугала, дождём сильным поливала, колдовала. Все мои краски смыла и волшебство исчезло. Не понравилось ей что, в нашем природном государстве так красиво и спокойно. А расколдовать меня сможет тот, кто любит и знает природу. </vt:lpstr>
      <vt:lpstr>1.Красный лепесток. “Назови художника”.</vt:lpstr>
      <vt:lpstr>2.Оранжевый лепесток. Игра “Кем (чем) был, кем (чем) стал”.</vt:lpstr>
      <vt:lpstr>3.Жёлтый лепесток. Дидактическая игра “Времена года”. </vt:lpstr>
      <vt:lpstr>4.Зелёный лепесток.  Игра «Чей домик?» </vt:lpstr>
      <vt:lpstr>5. Белый лепесток. «Как вы поступите?» </vt:lpstr>
      <vt:lpstr>6.Синий лепесток. Блиц - вопросы. </vt:lpstr>
      <vt:lpstr>7.Фиолетовый лепесток. “Необычные круги”. 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гости к феи Природы»</dc:title>
  <dc:creator>денис</dc:creator>
  <cp:lastModifiedBy>денис</cp:lastModifiedBy>
  <cp:revision>39</cp:revision>
  <dcterms:created xsi:type="dcterms:W3CDTF">2018-05-06T17:49:29Z</dcterms:created>
  <dcterms:modified xsi:type="dcterms:W3CDTF">2018-05-12T06:42:18Z</dcterms:modified>
</cp:coreProperties>
</file>